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3"/>
  </p:notesMasterIdLst>
  <p:sldIdLst>
    <p:sldId id="256" r:id="rId2"/>
    <p:sldId id="259" r:id="rId3"/>
    <p:sldId id="260" r:id="rId4"/>
    <p:sldId id="261" r:id="rId5"/>
    <p:sldId id="262" r:id="rId6"/>
    <p:sldId id="263" r:id="rId7"/>
    <p:sldId id="266" r:id="rId8"/>
    <p:sldId id="265" r:id="rId9"/>
    <p:sldId id="264" r:id="rId10"/>
    <p:sldId id="267" r:id="rId11"/>
    <p:sldId id="269"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17"/>
    <p:restoredTop sz="94675"/>
  </p:normalViewPr>
  <p:slideViewPr>
    <p:cSldViewPr snapToGrid="0" snapToObjects="1">
      <p:cViewPr varScale="1">
        <p:scale>
          <a:sx n="140" d="100"/>
          <a:sy n="140" d="100"/>
        </p:scale>
        <p:origin x="96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jpeg>
</file>

<file path=ppt/media/image11.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97537F-4223-7F42-92EF-477D61E92FA6}" type="datetimeFigureOut">
              <a:rPr lang="en-US" smtClean="0"/>
              <a:t>10/20/21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F03DF6E-9C49-5E41-B077-D16C7242732B}" type="slidenum">
              <a:rPr lang="en-US" smtClean="0"/>
              <a:t>‹#›</a:t>
            </a:fld>
            <a:endParaRPr lang="en-US"/>
          </a:p>
        </p:txBody>
      </p:sp>
    </p:spTree>
    <p:extLst>
      <p:ext uri="{BB962C8B-B14F-4D97-AF65-F5344CB8AC3E}">
        <p14:creationId xmlns:p14="http://schemas.microsoft.com/office/powerpoint/2010/main" val="331020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F03DF6E-9C49-5E41-B077-D16C7242732B}" type="slidenum">
              <a:rPr lang="en-US" smtClean="0"/>
              <a:t>1</a:t>
            </a:fld>
            <a:endParaRPr lang="en-US"/>
          </a:p>
        </p:txBody>
      </p:sp>
    </p:spTree>
    <p:extLst>
      <p:ext uri="{BB962C8B-B14F-4D97-AF65-F5344CB8AC3E}">
        <p14:creationId xmlns:p14="http://schemas.microsoft.com/office/powerpoint/2010/main" val="35295010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00B248-7585-864E-A9F1-FED58817A0E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63B75C2-73B9-C843-A84E-2F498ACA354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4E9FE2-03B5-634F-BC1B-5E22BF3C71F0}"/>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5" name="Footer Placeholder 4">
            <a:extLst>
              <a:ext uri="{FF2B5EF4-FFF2-40B4-BE49-F238E27FC236}">
                <a16:creationId xmlns:a16="http://schemas.microsoft.com/office/drawing/2014/main" id="{2622B3F7-AC6E-A648-BAAC-243DDA5F23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8A3ADB-EFEA-C44B-A17C-57F10B9F4F9E}"/>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37539792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043A93-5B43-484B-AA77-D5C306626E9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21B28C-3098-8E41-B2E1-CF6A80E9C6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46B6E5F-2D7D-1245-909E-982E96871A29}"/>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5" name="Footer Placeholder 4">
            <a:extLst>
              <a:ext uri="{FF2B5EF4-FFF2-40B4-BE49-F238E27FC236}">
                <a16:creationId xmlns:a16="http://schemas.microsoft.com/office/drawing/2014/main" id="{D334A9B4-5B95-D648-A6B3-EC383562CAF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5749597-D30C-E849-A903-E3BBE4043526}"/>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18046695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FC30D44-E1EB-EF45-A843-C8B6884CD5B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8F4873C-8249-D247-A0FD-1AA3D3B1FD9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77F516-02EF-BC47-A1B8-372631A69CE0}"/>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5" name="Footer Placeholder 4">
            <a:extLst>
              <a:ext uri="{FF2B5EF4-FFF2-40B4-BE49-F238E27FC236}">
                <a16:creationId xmlns:a16="http://schemas.microsoft.com/office/drawing/2014/main" id="{913AD156-ECC7-D44C-8627-303ADE0F4EE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0BE4AA-BCE4-7044-8A1B-8201215BF75E}"/>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2540199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CD3AB-0D68-F94C-83CE-6AF50673D99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8F66CE-A1D4-5346-8550-87CB5779DC4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22F505D-1296-3842-99A6-F3C55C5D84F7}"/>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5" name="Footer Placeholder 4">
            <a:extLst>
              <a:ext uri="{FF2B5EF4-FFF2-40B4-BE49-F238E27FC236}">
                <a16:creationId xmlns:a16="http://schemas.microsoft.com/office/drawing/2014/main" id="{5F8CCF90-A59B-E840-85F9-A7BDC3C5909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E12077-1766-8141-81A1-DB54889F459E}"/>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30242595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72265-EF84-3C45-947D-E9E6B03ABB6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BE3D38C-4906-2848-B86F-B4D5A133185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2601BE-7793-C74F-84CA-ADA7C103BBB4}"/>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5" name="Footer Placeholder 4">
            <a:extLst>
              <a:ext uri="{FF2B5EF4-FFF2-40B4-BE49-F238E27FC236}">
                <a16:creationId xmlns:a16="http://schemas.microsoft.com/office/drawing/2014/main" id="{6BEA9547-E517-0142-B068-C6C8D93C4C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D8E06B-B58C-6845-BF1D-A36F3579C6BB}"/>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21319239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45F1C-1524-1745-A743-7754488662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E74188-C278-0547-BDD0-17D29D4A521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A48A9F-C7E6-1947-B00B-B4F14207B35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E044812-225A-1344-B3AE-8535DF6A76C2}"/>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6" name="Footer Placeholder 5">
            <a:extLst>
              <a:ext uri="{FF2B5EF4-FFF2-40B4-BE49-F238E27FC236}">
                <a16:creationId xmlns:a16="http://schemas.microsoft.com/office/drawing/2014/main" id="{EA3FDE87-2229-684E-A8E4-357B63F59F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C3E290-378C-ED4A-AF86-5189545D014B}"/>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723154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FB56D7-CFD6-094A-A437-5F9AA3FF016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ED39A98-437F-E843-A8E3-8FFA2B211F3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03307C-75EB-9F4A-BAE7-E196A799FB8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0D6B1A3-5406-8E4A-983D-25B9683B074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01446FC-9090-4549-B12D-DECCE9F1A75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339F463-55D1-A248-A72A-0DBEB1930A62}"/>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8" name="Footer Placeholder 7">
            <a:extLst>
              <a:ext uri="{FF2B5EF4-FFF2-40B4-BE49-F238E27FC236}">
                <a16:creationId xmlns:a16="http://schemas.microsoft.com/office/drawing/2014/main" id="{F35BA5B4-E5B9-A548-97DE-EACDD185ECF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39FDB2-42E6-9E4C-99AC-853669CA4A5D}"/>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3265116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AD8D3-E688-0A48-B269-7256B9FBCB8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5BB6A2C-963D-B247-ACEB-2626E7A45016}"/>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4" name="Footer Placeholder 3">
            <a:extLst>
              <a:ext uri="{FF2B5EF4-FFF2-40B4-BE49-F238E27FC236}">
                <a16:creationId xmlns:a16="http://schemas.microsoft.com/office/drawing/2014/main" id="{88B1E114-F44B-B24F-A53A-27C572047B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E268BA2-ED09-6145-A8E4-1D3B34A2A70D}"/>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25414834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1D085FC-BF3A-B547-92F3-882C6AFD0B7D}"/>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3" name="Footer Placeholder 2">
            <a:extLst>
              <a:ext uri="{FF2B5EF4-FFF2-40B4-BE49-F238E27FC236}">
                <a16:creationId xmlns:a16="http://schemas.microsoft.com/office/drawing/2014/main" id="{D8680FB8-61F6-1B4E-B27D-5ED0A092E6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8A8334-84DC-1443-85B2-E6BC056A5065}"/>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37748858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8D295F-529B-434B-A4CA-AF838BEFE7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26FE00A-921B-9A40-AD3A-54E8CDF2AF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CCE3C56-F908-DA43-A25D-34825F5128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3B15B72-48F7-B543-A4D2-2559BB5A905F}"/>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6" name="Footer Placeholder 5">
            <a:extLst>
              <a:ext uri="{FF2B5EF4-FFF2-40B4-BE49-F238E27FC236}">
                <a16:creationId xmlns:a16="http://schemas.microsoft.com/office/drawing/2014/main" id="{943B72B5-7F68-8143-AD08-F72EF6A0FF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716AFA-3B41-F44D-95FC-3CF69AA1513C}"/>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30646556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7849D9-7FED-3B49-9D85-EF292B1D3D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EA70759-1C43-9540-90BA-52B0D368B08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9CDD45E-F762-3C4B-9082-02B17E91C9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494BDE-4CD2-2C4F-AAFF-D1AC1DBF995D}"/>
              </a:ext>
            </a:extLst>
          </p:cNvPr>
          <p:cNvSpPr>
            <a:spLocks noGrp="1"/>
          </p:cNvSpPr>
          <p:nvPr>
            <p:ph type="dt" sz="half" idx="10"/>
          </p:nvPr>
        </p:nvSpPr>
        <p:spPr/>
        <p:txBody>
          <a:bodyPr/>
          <a:lstStyle/>
          <a:p>
            <a:fld id="{776861E1-616E-8C47-B777-276596BDC1BB}" type="datetimeFigureOut">
              <a:rPr lang="en-US" smtClean="0"/>
              <a:t>10/20/21</a:t>
            </a:fld>
            <a:endParaRPr lang="en-US"/>
          </a:p>
        </p:txBody>
      </p:sp>
      <p:sp>
        <p:nvSpPr>
          <p:cNvPr id="6" name="Footer Placeholder 5">
            <a:extLst>
              <a:ext uri="{FF2B5EF4-FFF2-40B4-BE49-F238E27FC236}">
                <a16:creationId xmlns:a16="http://schemas.microsoft.com/office/drawing/2014/main" id="{1FE5C68E-2BCF-1044-9F23-5CE5E262E2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51A820-B3BF-5444-B5B6-0723B9731A7E}"/>
              </a:ext>
            </a:extLst>
          </p:cNvPr>
          <p:cNvSpPr>
            <a:spLocks noGrp="1"/>
          </p:cNvSpPr>
          <p:nvPr>
            <p:ph type="sldNum" sz="quarter" idx="12"/>
          </p:nvPr>
        </p:nvSpPr>
        <p:spPr/>
        <p:txBody>
          <a:bodyPr/>
          <a:lstStyle/>
          <a:p>
            <a:fld id="{EE81E81B-3E67-D04B-953C-689CEF7BB7C5}" type="slidenum">
              <a:rPr lang="en-US" smtClean="0"/>
              <a:t>‹#›</a:t>
            </a:fld>
            <a:endParaRPr lang="en-US"/>
          </a:p>
        </p:txBody>
      </p:sp>
    </p:spTree>
    <p:extLst>
      <p:ext uri="{BB962C8B-B14F-4D97-AF65-F5344CB8AC3E}">
        <p14:creationId xmlns:p14="http://schemas.microsoft.com/office/powerpoint/2010/main" val="41130986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729428-7C24-E843-A3FA-3319446D14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4EB5E67-C649-DA45-95BA-25A7A7EC290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C041C8-3541-0148-9362-E88A6BA148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6861E1-616E-8C47-B777-276596BDC1BB}" type="datetimeFigureOut">
              <a:rPr lang="en-US" smtClean="0"/>
              <a:t>10/20/21</a:t>
            </a:fld>
            <a:endParaRPr lang="en-US"/>
          </a:p>
        </p:txBody>
      </p:sp>
      <p:sp>
        <p:nvSpPr>
          <p:cNvPr id="5" name="Footer Placeholder 4">
            <a:extLst>
              <a:ext uri="{FF2B5EF4-FFF2-40B4-BE49-F238E27FC236}">
                <a16:creationId xmlns:a16="http://schemas.microsoft.com/office/drawing/2014/main" id="{CB1057BF-2C4E-174D-9E15-1255A6FAD94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FE4A780-F949-4849-868E-6338E2E421C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E81E81B-3E67-D04B-953C-689CEF7BB7C5}" type="slidenum">
              <a:rPr lang="en-US" smtClean="0"/>
              <a:t>‹#›</a:t>
            </a:fld>
            <a:endParaRPr lang="en-US"/>
          </a:p>
        </p:txBody>
      </p:sp>
    </p:spTree>
    <p:extLst>
      <p:ext uri="{BB962C8B-B14F-4D97-AF65-F5344CB8AC3E}">
        <p14:creationId xmlns:p14="http://schemas.microsoft.com/office/powerpoint/2010/main" val="12684676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5BF4DF2C-F028-4921-9C23-41303F650A6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158B3569-73B2-4D05-8E95-886A6EE1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D3778FE0-8582-B74E-B22E-5E52FF66F82B}"/>
              </a:ext>
            </a:extLst>
          </p:cNvPr>
          <p:cNvSpPr>
            <a:spLocks noGrp="1"/>
          </p:cNvSpPr>
          <p:nvPr>
            <p:ph type="ctrTitle"/>
          </p:nvPr>
        </p:nvSpPr>
        <p:spPr>
          <a:xfrm>
            <a:off x="457200" y="1598246"/>
            <a:ext cx="4412419" cy="3626217"/>
          </a:xfrm>
        </p:spPr>
        <p:txBody>
          <a:bodyPr anchor="t">
            <a:normAutofit/>
          </a:bodyPr>
          <a:lstStyle/>
          <a:p>
            <a:pPr algn="r"/>
            <a:r>
              <a:rPr lang="en-US" sz="5600">
                <a:solidFill>
                  <a:srgbClr val="FFFFFF"/>
                </a:solidFill>
              </a:rPr>
              <a:t>Electric Vehicle Infrastructure</a:t>
            </a:r>
            <a:br>
              <a:rPr lang="en-US" sz="5600">
                <a:solidFill>
                  <a:srgbClr val="FFFFFF"/>
                </a:solidFill>
              </a:rPr>
            </a:br>
            <a:r>
              <a:rPr lang="en-US" sz="5600">
                <a:solidFill>
                  <a:srgbClr val="FFFFFF"/>
                </a:solidFill>
              </a:rPr>
              <a:t>Locator</a:t>
            </a:r>
          </a:p>
        </p:txBody>
      </p:sp>
      <p:sp>
        <p:nvSpPr>
          <p:cNvPr id="3" name="Subtitle 2">
            <a:extLst>
              <a:ext uri="{FF2B5EF4-FFF2-40B4-BE49-F238E27FC236}">
                <a16:creationId xmlns:a16="http://schemas.microsoft.com/office/drawing/2014/main" id="{32500621-DED3-AB44-9095-A55BE6F81294}"/>
              </a:ext>
            </a:extLst>
          </p:cNvPr>
          <p:cNvSpPr>
            <a:spLocks noGrp="1"/>
          </p:cNvSpPr>
          <p:nvPr>
            <p:ph type="subTitle" idx="1"/>
          </p:nvPr>
        </p:nvSpPr>
        <p:spPr>
          <a:xfrm>
            <a:off x="457200" y="5350213"/>
            <a:ext cx="4412417" cy="1031537"/>
          </a:xfrm>
        </p:spPr>
        <p:txBody>
          <a:bodyPr>
            <a:normAutofit/>
          </a:bodyPr>
          <a:lstStyle/>
          <a:p>
            <a:pPr algn="r"/>
            <a:r>
              <a:rPr lang="en-US" sz="2700">
                <a:solidFill>
                  <a:srgbClr val="FFFFFF"/>
                </a:solidFill>
              </a:rPr>
              <a:t>By:</a:t>
            </a:r>
          </a:p>
          <a:p>
            <a:pPr algn="r"/>
            <a:r>
              <a:rPr lang="en-US" sz="2700">
                <a:solidFill>
                  <a:srgbClr val="FFFFFF"/>
                </a:solidFill>
              </a:rPr>
              <a:t>Lori Pepper</a:t>
            </a:r>
          </a:p>
        </p:txBody>
      </p:sp>
      <p:cxnSp>
        <p:nvCxnSpPr>
          <p:cNvPr id="44" name="Straight Connector 43">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pic>
        <p:nvPicPr>
          <p:cNvPr id="13" name="Video 12">
            <a:extLst>
              <a:ext uri="{FF2B5EF4-FFF2-40B4-BE49-F238E27FC236}">
                <a16:creationId xmlns:a16="http://schemas.microsoft.com/office/drawing/2014/main" id="{9CBEB465-1715-46B0-A172-5B1A14B2E83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5"/>
          <a:srcRect r="-1" b="283"/>
          <a:stretch/>
        </p:blipFill>
        <p:spPr>
          <a:xfrm>
            <a:off x="5738954" y="1787029"/>
            <a:ext cx="6141553" cy="3995461"/>
          </a:xfrm>
          <a:prstGeom prst="rect">
            <a:avLst/>
          </a:prstGeom>
        </p:spPr>
      </p:pic>
      <p:grpSp>
        <p:nvGrpSpPr>
          <p:cNvPr id="46" name="Group 45">
            <a:extLst>
              <a:ext uri="{FF2B5EF4-FFF2-40B4-BE49-F238E27FC236}">
                <a16:creationId xmlns:a16="http://schemas.microsoft.com/office/drawing/2014/main" id="{892B7B61-D701-474B-AE8F-EA238B550A7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512034" y="1267063"/>
            <a:ext cx="368480" cy="519967"/>
            <a:chOff x="11512034" y="1267063"/>
            <a:chExt cx="368480" cy="519967"/>
          </a:xfrm>
          <a:solidFill>
            <a:srgbClr val="FFFFFF"/>
          </a:solidFill>
        </p:grpSpPr>
        <p:sp>
          <p:nvSpPr>
            <p:cNvPr id="47" name="Graphic 17">
              <a:extLst>
                <a:ext uri="{FF2B5EF4-FFF2-40B4-BE49-F238E27FC236}">
                  <a16:creationId xmlns:a16="http://schemas.microsoft.com/office/drawing/2014/main" id="{B71758F4-3F46-45DA-8AC5-4E508DA080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512034" y="1267063"/>
              <a:ext cx="139037" cy="139039"/>
            </a:xfrm>
            <a:custGeom>
              <a:avLst/>
              <a:gdLst>
                <a:gd name="connsiteX0" fmla="*/ 129600 w 139037"/>
                <a:gd name="connsiteY0" fmla="*/ 60082 h 139039"/>
                <a:gd name="connsiteX1" fmla="*/ 78955 w 139037"/>
                <a:gd name="connsiteY1" fmla="*/ 60082 h 139039"/>
                <a:gd name="connsiteX2" fmla="*/ 78955 w 139037"/>
                <a:gd name="connsiteY2" fmla="*/ 9437 h 139039"/>
                <a:gd name="connsiteX3" fmla="*/ 69519 w 139037"/>
                <a:gd name="connsiteY3" fmla="*/ 0 h 139039"/>
                <a:gd name="connsiteX4" fmla="*/ 60082 w 139037"/>
                <a:gd name="connsiteY4" fmla="*/ 9437 h 139039"/>
                <a:gd name="connsiteX5" fmla="*/ 60082 w 139037"/>
                <a:gd name="connsiteY5" fmla="*/ 60082 h 139039"/>
                <a:gd name="connsiteX6" fmla="*/ 9437 w 139037"/>
                <a:gd name="connsiteY6" fmla="*/ 60082 h 139039"/>
                <a:gd name="connsiteX7" fmla="*/ 0 w 139037"/>
                <a:gd name="connsiteY7" fmla="*/ 69520 h 139039"/>
                <a:gd name="connsiteX8" fmla="*/ 9437 w 139037"/>
                <a:gd name="connsiteY8" fmla="*/ 78957 h 139039"/>
                <a:gd name="connsiteX9" fmla="*/ 60082 w 139037"/>
                <a:gd name="connsiteY9" fmla="*/ 78957 h 139039"/>
                <a:gd name="connsiteX10" fmla="*/ 60082 w 139037"/>
                <a:gd name="connsiteY10" fmla="*/ 129602 h 139039"/>
                <a:gd name="connsiteX11" fmla="*/ 69519 w 139037"/>
                <a:gd name="connsiteY11" fmla="*/ 139039 h 139039"/>
                <a:gd name="connsiteX12" fmla="*/ 78955 w 139037"/>
                <a:gd name="connsiteY12" fmla="*/ 129602 h 139039"/>
                <a:gd name="connsiteX13" fmla="*/ 78955 w 139037"/>
                <a:gd name="connsiteY13" fmla="*/ 78957 h 139039"/>
                <a:gd name="connsiteX14" fmla="*/ 129600 w 139037"/>
                <a:gd name="connsiteY14" fmla="*/ 78957 h 139039"/>
                <a:gd name="connsiteX15" fmla="*/ 139037 w 139037"/>
                <a:gd name="connsiteY15" fmla="*/ 69520 h 139039"/>
                <a:gd name="connsiteX16" fmla="*/ 129600 w 139037"/>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7" h="139039">
                  <a:moveTo>
                    <a:pt x="129600" y="60082"/>
                  </a:moveTo>
                  <a:lnTo>
                    <a:pt x="78955" y="60082"/>
                  </a:lnTo>
                  <a:lnTo>
                    <a:pt x="78955" y="9437"/>
                  </a:lnTo>
                  <a:cubicBezTo>
                    <a:pt x="78955" y="4225"/>
                    <a:pt x="74730" y="0"/>
                    <a:pt x="69519" y="0"/>
                  </a:cubicBezTo>
                  <a:cubicBezTo>
                    <a:pt x="64307"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7" y="139039"/>
                    <a:pt x="69519" y="139039"/>
                  </a:cubicBezTo>
                  <a:cubicBezTo>
                    <a:pt x="74730" y="139039"/>
                    <a:pt x="78955" y="134814"/>
                    <a:pt x="78955" y="129602"/>
                  </a:cubicBezTo>
                  <a:lnTo>
                    <a:pt x="78955" y="78957"/>
                  </a:lnTo>
                  <a:lnTo>
                    <a:pt x="129600" y="78957"/>
                  </a:lnTo>
                  <a:cubicBezTo>
                    <a:pt x="134812" y="78957"/>
                    <a:pt x="139037" y="74731"/>
                    <a:pt x="139037" y="69520"/>
                  </a:cubicBezTo>
                  <a:cubicBezTo>
                    <a:pt x="139037" y="64308"/>
                    <a:pt x="134812" y="60082"/>
                    <a:pt x="129600" y="60082"/>
                  </a:cubicBezTo>
                  <a:close/>
                </a:path>
              </a:pathLst>
            </a:custGeom>
            <a:grpFill/>
            <a:ln w="603" cap="flat">
              <a:noFill/>
              <a:prstDash val="solid"/>
              <a:miter/>
            </a:ln>
          </p:spPr>
          <p:txBody>
            <a:bodyPr rtlCol="0" anchor="ctr"/>
            <a:lstStyle/>
            <a:p>
              <a:endParaRPr lang="en-US">
                <a:solidFill>
                  <a:srgbClr val="FFFFFF"/>
                </a:solidFill>
              </a:endParaRPr>
            </a:p>
          </p:txBody>
        </p:sp>
        <p:sp>
          <p:nvSpPr>
            <p:cNvPr id="48" name="Graphic 21">
              <a:extLst>
                <a:ext uri="{FF2B5EF4-FFF2-40B4-BE49-F238E27FC236}">
                  <a16:creationId xmlns:a16="http://schemas.microsoft.com/office/drawing/2014/main" id="{8D61482F-F3C5-4D66-8C5D-C6BBE3E127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752801" y="1659316"/>
              <a:ext cx="127713" cy="127714"/>
            </a:xfrm>
            <a:custGeom>
              <a:avLst/>
              <a:gdLst>
                <a:gd name="connsiteX0" fmla="*/ 63857 w 127713"/>
                <a:gd name="connsiteY0" fmla="*/ 18874 h 127714"/>
                <a:gd name="connsiteX1" fmla="*/ 108839 w 127713"/>
                <a:gd name="connsiteY1" fmla="*/ 63857 h 127714"/>
                <a:gd name="connsiteX2" fmla="*/ 63857 w 127713"/>
                <a:gd name="connsiteY2" fmla="*/ 108840 h 127714"/>
                <a:gd name="connsiteX3" fmla="*/ 18874 w 127713"/>
                <a:gd name="connsiteY3" fmla="*/ 63857 h 127714"/>
                <a:gd name="connsiteX4" fmla="*/ 63857 w 127713"/>
                <a:gd name="connsiteY4" fmla="*/ 18874 h 127714"/>
                <a:gd name="connsiteX5" fmla="*/ 63857 w 127713"/>
                <a:gd name="connsiteY5" fmla="*/ 0 h 127714"/>
                <a:gd name="connsiteX6" fmla="*/ 0 w 127713"/>
                <a:gd name="connsiteY6" fmla="*/ 63857 h 127714"/>
                <a:gd name="connsiteX7" fmla="*/ 63857 w 127713"/>
                <a:gd name="connsiteY7" fmla="*/ 127714 h 127714"/>
                <a:gd name="connsiteX8" fmla="*/ 127713 w 127713"/>
                <a:gd name="connsiteY8" fmla="*/ 63857 h 127714"/>
                <a:gd name="connsiteX9" fmla="*/ 63857 w 127713"/>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4">
                  <a:moveTo>
                    <a:pt x="63857" y="18874"/>
                  </a:moveTo>
                  <a:cubicBezTo>
                    <a:pt x="88700" y="18874"/>
                    <a:pt x="108839" y="39014"/>
                    <a:pt x="108839" y="63857"/>
                  </a:cubicBezTo>
                  <a:cubicBezTo>
                    <a:pt x="108839" y="88700"/>
                    <a:pt x="88700" y="108840"/>
                    <a:pt x="63857" y="108840"/>
                  </a:cubicBezTo>
                  <a:cubicBezTo>
                    <a:pt x="39013" y="108840"/>
                    <a:pt x="18874" y="88700"/>
                    <a:pt x="18874" y="63857"/>
                  </a:cubicBezTo>
                  <a:cubicBezTo>
                    <a:pt x="18898" y="39024"/>
                    <a:pt x="39023" y="18898"/>
                    <a:pt x="63857" y="18874"/>
                  </a:cubicBezTo>
                  <a:moveTo>
                    <a:pt x="63857" y="0"/>
                  </a:moveTo>
                  <a:cubicBezTo>
                    <a:pt x="28590" y="0"/>
                    <a:pt x="0" y="28590"/>
                    <a:pt x="0" y="63857"/>
                  </a:cubicBezTo>
                  <a:cubicBezTo>
                    <a:pt x="0" y="99124"/>
                    <a:pt x="28590" y="127714"/>
                    <a:pt x="63857" y="127714"/>
                  </a:cubicBezTo>
                  <a:cubicBezTo>
                    <a:pt x="99124" y="127714"/>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spTree>
    <p:extLst>
      <p:ext uri="{BB962C8B-B14F-4D97-AF65-F5344CB8AC3E}">
        <p14:creationId xmlns:p14="http://schemas.microsoft.com/office/powerpoint/2010/main" val="22453541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4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3"/>
                                        </p:tgtEl>
                                      </p:cBhvr>
                                    </p:cmd>
                                  </p:childTnLst>
                                </p:cTn>
                              </p:par>
                            </p:childTnLst>
                          </p:cTn>
                        </p:par>
                      </p:childTnLst>
                    </p:cTn>
                  </p:par>
                </p:childTnLst>
              </p:cTn>
              <p:nextCondLst>
                <p:cond evt="onClick" delay="0">
                  <p:tgtEl>
                    <p:spTgt spid="13"/>
                  </p:tgtEl>
                </p:cond>
              </p:nextCondLst>
            </p:seq>
            <p:video>
              <p:cMediaNode vol="100000">
                <p:cTn id="12" repeatCount="indefinite" fill="hold" display="0">
                  <p:stCondLst>
                    <p:cond delay="indefinite"/>
                  </p:stCondLst>
                </p:cTn>
                <p:tgtEl>
                  <p:spTgt spid="13"/>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 name="Rectangle 29">
            <a:extLst>
              <a:ext uri="{FF2B5EF4-FFF2-40B4-BE49-F238E27FC236}">
                <a16:creationId xmlns:a16="http://schemas.microsoft.com/office/drawing/2014/main" id="{A03F41AC-F690-4E67-BC22-50049D14CC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69BBCA1-89BA-4CF6-9CE0-7E8BEB04CF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10000">
                <a:schemeClr val="accent1"/>
              </a:gs>
              <a:gs pos="100000">
                <a:schemeClr val="accent2">
                  <a:alpha val="40000"/>
                </a:schemeClr>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4" name="Rectangle 33">
            <a:extLst>
              <a:ext uri="{FF2B5EF4-FFF2-40B4-BE49-F238E27FC236}">
                <a16:creationId xmlns:a16="http://schemas.microsoft.com/office/drawing/2014/main" id="{4E94261F-1ED3-4E90-88E6-1347914400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716"/>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pic>
        <p:nvPicPr>
          <p:cNvPr id="5" name="Picture 4" descr="Question mark on green pastel background">
            <a:extLst>
              <a:ext uri="{FF2B5EF4-FFF2-40B4-BE49-F238E27FC236}">
                <a16:creationId xmlns:a16="http://schemas.microsoft.com/office/drawing/2014/main" id="{B837D97C-4064-4462-868E-9DC6E613F5D4}"/>
              </a:ext>
            </a:extLst>
          </p:cNvPr>
          <p:cNvPicPr>
            <a:picLocks noChangeAspect="1"/>
          </p:cNvPicPr>
          <p:nvPr/>
        </p:nvPicPr>
        <p:blipFill rotWithShape="1">
          <a:blip r:embed="rId2">
            <a:alphaModFix amt="40000"/>
          </a:blip>
          <a:srcRect l="41108" r="989" b="2"/>
          <a:stretch/>
        </p:blipFill>
        <p:spPr>
          <a:xfrm>
            <a:off x="6902452" y="6716"/>
            <a:ext cx="5289548" cy="6851284"/>
          </a:xfrm>
          <a:prstGeom prst="rect">
            <a:avLst/>
          </a:prstGeom>
          <a:effectLst>
            <a:softEdge rad="444500"/>
          </a:effectLst>
        </p:spPr>
      </p:pic>
      <p:sp>
        <p:nvSpPr>
          <p:cNvPr id="2" name="Title 1">
            <a:extLst>
              <a:ext uri="{FF2B5EF4-FFF2-40B4-BE49-F238E27FC236}">
                <a16:creationId xmlns:a16="http://schemas.microsoft.com/office/drawing/2014/main" id="{0B4608A4-9835-0847-93CD-0C87ADB98011}"/>
              </a:ext>
            </a:extLst>
          </p:cNvPr>
          <p:cNvSpPr>
            <a:spLocks noGrp="1"/>
          </p:cNvSpPr>
          <p:nvPr>
            <p:ph type="title"/>
          </p:nvPr>
        </p:nvSpPr>
        <p:spPr>
          <a:xfrm>
            <a:off x="1301262" y="2575615"/>
            <a:ext cx="5871382" cy="3485549"/>
          </a:xfrm>
        </p:spPr>
        <p:txBody>
          <a:bodyPr vert="horz" lIns="91440" tIns="45720" rIns="91440" bIns="45720" rtlCol="0" anchor="b">
            <a:normAutofit fontScale="90000"/>
          </a:bodyPr>
          <a:lstStyle/>
          <a:p>
            <a:pPr algn="ctr"/>
            <a:r>
              <a:rPr lang="en-US" sz="9600" dirty="0">
                <a:solidFill>
                  <a:srgbClr val="FFFFFF"/>
                </a:solidFill>
              </a:rPr>
              <a:t>ANY QUESTIONS?</a:t>
            </a:r>
          </a:p>
        </p:txBody>
      </p:sp>
      <p:grpSp>
        <p:nvGrpSpPr>
          <p:cNvPr id="36" name="Group 35">
            <a:extLst>
              <a:ext uri="{FF2B5EF4-FFF2-40B4-BE49-F238E27FC236}">
                <a16:creationId xmlns:a16="http://schemas.microsoft.com/office/drawing/2014/main" id="{8B65D8A2-EC69-49A4-8897-4C4FE08B74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53696" y="1606411"/>
            <a:ext cx="465456" cy="581432"/>
            <a:chOff x="653696" y="1606411"/>
            <a:chExt cx="465456" cy="581432"/>
          </a:xfrm>
          <a:solidFill>
            <a:srgbClr val="FFFFFF"/>
          </a:solidFill>
        </p:grpSpPr>
        <p:sp>
          <p:nvSpPr>
            <p:cNvPr id="37"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69236" y="1606411"/>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grpFill/>
            <a:ln w="603" cap="flat">
              <a:noFill/>
              <a:prstDash val="solid"/>
              <a:miter/>
            </a:ln>
          </p:spPr>
          <p:txBody>
            <a:bodyPr rtlCol="0" anchor="ctr"/>
            <a:lstStyle/>
            <a:p>
              <a:endParaRPr lang="en-US">
                <a:solidFill>
                  <a:srgbClr val="FFFFFF"/>
                </a:solidFill>
              </a:endParaRPr>
            </a:p>
          </p:txBody>
        </p:sp>
        <p:sp>
          <p:nvSpPr>
            <p:cNvPr id="38"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8014" y="183570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grpFill/>
            <a:ln w="422" cap="flat">
              <a:noFill/>
              <a:prstDash val="solid"/>
              <a:miter/>
            </a:ln>
          </p:spPr>
          <p:txBody>
            <a:bodyPr rtlCol="0" anchor="ctr"/>
            <a:lstStyle/>
            <a:p>
              <a:endParaRPr lang="en-US">
                <a:solidFill>
                  <a:srgbClr val="FFFFFF"/>
                </a:solidFill>
              </a:endParaRPr>
            </a:p>
          </p:txBody>
        </p:sp>
        <p:sp>
          <p:nvSpPr>
            <p:cNvPr id="39"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3696" y="2060130"/>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grpFill/>
            <a:ln w="610" cap="flat">
              <a:noFill/>
              <a:prstDash val="solid"/>
              <a:miter/>
            </a:ln>
          </p:spPr>
          <p:txBody>
            <a:bodyPr rtlCol="0" anchor="ctr"/>
            <a:lstStyle/>
            <a:p>
              <a:endParaRPr lang="en-US">
                <a:solidFill>
                  <a:srgbClr val="FFFFFF"/>
                </a:solidFill>
              </a:endParaRPr>
            </a:p>
          </p:txBody>
        </p:sp>
      </p:grpSp>
      <p:cxnSp>
        <p:nvCxnSpPr>
          <p:cNvPr id="41" name="Straight Connector 40">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1262" y="3505200"/>
            <a:ext cx="0" cy="335280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342686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418CC08-0642-447A-BF3C-84F6F61C7A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a:extLst>
              <a:ext uri="{FF2B5EF4-FFF2-40B4-BE49-F238E27FC236}">
                <a16:creationId xmlns:a16="http://schemas.microsoft.com/office/drawing/2014/main" id="{D472C551-D440-40DF-9260-BDB9AC4096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7" name="Graphic 6">
            <a:extLst>
              <a:ext uri="{FF2B5EF4-FFF2-40B4-BE49-F238E27FC236}">
                <a16:creationId xmlns:a16="http://schemas.microsoft.com/office/drawing/2014/main" id="{C7DA1E7E-EF41-44FE-9158-CDE74D5927A2}"/>
              </a:ext>
            </a:extLst>
          </p:cNvPr>
          <p:cNvPicPr>
            <a:picLocks noChangeAspect="1"/>
          </p:cNvPicPr>
          <p:nvPr/>
        </p:nvPicPr>
        <p:blipFill rotWithShape="1">
          <a:blip r:embed="rId2">
            <a:duotone>
              <a:schemeClr val="accent1">
                <a:shade val="45000"/>
                <a:satMod val="135000"/>
              </a:schemeClr>
              <a:prstClr val="white"/>
            </a:duotone>
            <a:alphaModFix amt="35000"/>
          </a:blip>
          <a:srcRect b="11765"/>
          <a:stretch/>
        </p:blipFill>
        <p:spPr>
          <a:xfrm>
            <a:off x="8897" y="0"/>
            <a:ext cx="12191981" cy="6857989"/>
          </a:xfrm>
          <a:prstGeom prst="rect">
            <a:avLst/>
          </a:prstGeom>
        </p:spPr>
      </p:pic>
      <p:sp>
        <p:nvSpPr>
          <p:cNvPr id="2" name="Title 1">
            <a:extLst>
              <a:ext uri="{FF2B5EF4-FFF2-40B4-BE49-F238E27FC236}">
                <a16:creationId xmlns:a16="http://schemas.microsoft.com/office/drawing/2014/main" id="{ED0127BF-FC15-8241-A9F9-98D90A190143}"/>
              </a:ext>
            </a:extLst>
          </p:cNvPr>
          <p:cNvSpPr>
            <a:spLocks noGrp="1"/>
          </p:cNvSpPr>
          <p:nvPr>
            <p:ph type="title"/>
          </p:nvPr>
        </p:nvSpPr>
        <p:spPr>
          <a:xfrm>
            <a:off x="272061" y="1224300"/>
            <a:ext cx="6347918" cy="3670098"/>
          </a:xfrm>
        </p:spPr>
        <p:txBody>
          <a:bodyPr vert="horz" lIns="91440" tIns="45720" rIns="91440" bIns="45720" rtlCol="0" anchor="b">
            <a:normAutofit/>
          </a:bodyPr>
          <a:lstStyle/>
          <a:p>
            <a:r>
              <a:rPr lang="en-US" sz="9600" dirty="0">
                <a:solidFill>
                  <a:srgbClr val="FFFFFF"/>
                </a:solidFill>
              </a:rPr>
              <a:t>THANK YOU</a:t>
            </a:r>
          </a:p>
        </p:txBody>
      </p:sp>
      <p:cxnSp>
        <p:nvCxnSpPr>
          <p:cNvPr id="28" name="Straight Connector 2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8453437"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30"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340" y="122578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2"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34855" y="1685867"/>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4"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87962" y="2175690"/>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990832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9CFCDAF-46CE-4056-866C-5EE9122FDC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a:extLst>
              <a:ext uri="{FF2B5EF4-FFF2-40B4-BE49-F238E27FC236}">
                <a16:creationId xmlns:a16="http://schemas.microsoft.com/office/drawing/2014/main" id="{9F587EB1-1674-4B8B-88AD-2A81FFFB5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Multiple interweaving highways with cars driving in different directions">
            <a:extLst>
              <a:ext uri="{FF2B5EF4-FFF2-40B4-BE49-F238E27FC236}">
                <a16:creationId xmlns:a16="http://schemas.microsoft.com/office/drawing/2014/main" id="{15ED9468-26C3-4918-9129-DE3E160D9E3B}"/>
              </a:ext>
            </a:extLst>
          </p:cNvPr>
          <p:cNvPicPr>
            <a:picLocks noChangeAspect="1"/>
          </p:cNvPicPr>
          <p:nvPr/>
        </p:nvPicPr>
        <p:blipFill rotWithShape="1">
          <a:blip r:embed="rId2">
            <a:duotone>
              <a:schemeClr val="accent1">
                <a:shade val="45000"/>
                <a:satMod val="135000"/>
              </a:schemeClr>
              <a:prstClr val="white"/>
            </a:duotone>
            <a:alphaModFix amt="35000"/>
          </a:blip>
          <a:srcRect t="3398" b="6961"/>
          <a:stretch/>
        </p:blipFill>
        <p:spPr>
          <a:xfrm>
            <a:off x="20" y="10"/>
            <a:ext cx="12191981" cy="6857989"/>
          </a:xfrm>
          <a:prstGeom prst="rect">
            <a:avLst/>
          </a:prstGeom>
        </p:spPr>
      </p:pic>
      <p:sp>
        <p:nvSpPr>
          <p:cNvPr id="2" name="Title 1">
            <a:extLst>
              <a:ext uri="{FF2B5EF4-FFF2-40B4-BE49-F238E27FC236}">
                <a16:creationId xmlns:a16="http://schemas.microsoft.com/office/drawing/2014/main" id="{3B6DFAB5-EE0C-B54B-B5C6-729FCD5FED53}"/>
              </a:ext>
            </a:extLst>
          </p:cNvPr>
          <p:cNvSpPr>
            <a:spLocks noGrp="1"/>
          </p:cNvSpPr>
          <p:nvPr>
            <p:ph type="title"/>
          </p:nvPr>
        </p:nvSpPr>
        <p:spPr>
          <a:xfrm>
            <a:off x="838199" y="381934"/>
            <a:ext cx="5257801" cy="5181523"/>
          </a:xfrm>
        </p:spPr>
        <p:txBody>
          <a:bodyPr anchor="b">
            <a:normAutofit/>
          </a:bodyPr>
          <a:lstStyle/>
          <a:p>
            <a:r>
              <a:rPr lang="en-US" sz="4800" dirty="0">
                <a:solidFill>
                  <a:srgbClr val="FFFFFF"/>
                </a:solidFill>
              </a:rPr>
              <a:t>Purpose – to create an easy to use locator for those who have a ZEV or are considering purchasing a ZEV</a:t>
            </a:r>
          </a:p>
        </p:txBody>
      </p:sp>
      <p:cxnSp>
        <p:nvCxnSpPr>
          <p:cNvPr id="13" name="Straight Connector 12">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5"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2814"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7"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081594"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9"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07274"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3530A10A-441A-9947-8BEC-29D9253D54B7}"/>
              </a:ext>
            </a:extLst>
          </p:cNvPr>
          <p:cNvSpPr>
            <a:spLocks noGrp="1"/>
          </p:cNvSpPr>
          <p:nvPr>
            <p:ph idx="1"/>
          </p:nvPr>
        </p:nvSpPr>
        <p:spPr>
          <a:xfrm>
            <a:off x="6172732" y="505097"/>
            <a:ext cx="5181068" cy="6035040"/>
          </a:xfrm>
        </p:spPr>
        <p:txBody>
          <a:bodyPr anchor="b">
            <a:normAutofit fontScale="92500" lnSpcReduction="20000"/>
          </a:bodyPr>
          <a:lstStyle/>
          <a:p>
            <a:pPr marL="0" indent="0">
              <a:buNone/>
            </a:pPr>
            <a:r>
              <a:rPr lang="en-US" sz="2000" dirty="0">
                <a:solidFill>
                  <a:srgbClr val="FFFFFF"/>
                </a:solidFill>
              </a:rPr>
              <a:t>The transportation sector emits about 40% of the greenhouse gases in our atmosphere – leading to record drought, extended and more intense wildfire seasons, and increased coastal erosion.</a:t>
            </a:r>
          </a:p>
          <a:p>
            <a:pPr marL="0" indent="0">
              <a:buNone/>
            </a:pPr>
            <a:r>
              <a:rPr lang="en-US" sz="2000" dirty="0">
                <a:solidFill>
                  <a:srgbClr val="FFFFFF"/>
                </a:solidFill>
              </a:rPr>
              <a:t>In response, Governor Newsom has created a series of policies designed to encourage adoption of zero-emission vehicles by fleets and individuals. These vehicles include technologies such as battery-powered vehicles and hydrogen fuel cell-powered vehicles. </a:t>
            </a:r>
          </a:p>
          <a:p>
            <a:pPr marL="0" indent="0">
              <a:buNone/>
            </a:pPr>
            <a:endParaRPr lang="en-US" sz="2000" dirty="0">
              <a:solidFill>
                <a:srgbClr val="FFFFFF"/>
              </a:solidFill>
            </a:endParaRPr>
          </a:p>
          <a:p>
            <a:pPr marL="0" indent="0">
              <a:buNone/>
            </a:pPr>
            <a:r>
              <a:rPr lang="en-US" sz="2000" dirty="0">
                <a:solidFill>
                  <a:srgbClr val="FFFFFF"/>
                </a:solidFill>
              </a:rPr>
              <a:t>One of the primary barriers to adoption is the lack of widespread access to charging and fueling stations.</a:t>
            </a:r>
          </a:p>
          <a:p>
            <a:pPr marL="0" indent="0">
              <a:buNone/>
            </a:pPr>
            <a:endParaRPr lang="en-US" sz="2000" dirty="0">
              <a:solidFill>
                <a:srgbClr val="FFFFFF"/>
              </a:solidFill>
            </a:endParaRPr>
          </a:p>
          <a:p>
            <a:pPr marL="0" indent="0">
              <a:buNone/>
            </a:pPr>
            <a:r>
              <a:rPr lang="en-US" sz="2000" dirty="0">
                <a:solidFill>
                  <a:srgbClr val="FFFFFF"/>
                </a:solidFill>
              </a:rPr>
              <a:t>As the government and private industry continue to build out an infrastructure network, the public should have easy access to where battery charging stations and hydrogen fueling stations are to support trip planning. Understanding these locations can also support a person’s decision as to whether or not owning a ZEV would work for their life.</a:t>
            </a:r>
          </a:p>
          <a:p>
            <a:endParaRPr lang="en-US" sz="2000" dirty="0">
              <a:solidFill>
                <a:srgbClr val="FFFFFF"/>
              </a:solidFill>
            </a:endParaRPr>
          </a:p>
        </p:txBody>
      </p:sp>
    </p:spTree>
    <p:extLst>
      <p:ext uri="{BB962C8B-B14F-4D97-AF65-F5344CB8AC3E}">
        <p14:creationId xmlns:p14="http://schemas.microsoft.com/office/powerpoint/2010/main" val="351419710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9FD23DD8-78B0-4981-924E-BF00CCAA3B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a:extLst>
              <a:ext uri="{FF2B5EF4-FFF2-40B4-BE49-F238E27FC236}">
                <a16:creationId xmlns:a16="http://schemas.microsoft.com/office/drawing/2014/main" id="{0FFE21DE-9F8D-4C6D-983A-68AFCC929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Magnifying glass showing decling performance">
            <a:extLst>
              <a:ext uri="{FF2B5EF4-FFF2-40B4-BE49-F238E27FC236}">
                <a16:creationId xmlns:a16="http://schemas.microsoft.com/office/drawing/2014/main" id="{E588D7FC-9120-41E4-8588-064AE54F671A}"/>
              </a:ext>
            </a:extLst>
          </p:cNvPr>
          <p:cNvPicPr>
            <a:picLocks noChangeAspect="1"/>
          </p:cNvPicPr>
          <p:nvPr/>
        </p:nvPicPr>
        <p:blipFill rotWithShape="1">
          <a:blip r:embed="rId2">
            <a:duotone>
              <a:schemeClr val="accent1">
                <a:shade val="45000"/>
                <a:satMod val="135000"/>
              </a:schemeClr>
              <a:prstClr val="white"/>
            </a:duotone>
            <a:alphaModFix amt="35000"/>
          </a:blip>
          <a:srcRect t="1220" b="14510"/>
          <a:stretch/>
        </p:blipFill>
        <p:spPr>
          <a:xfrm>
            <a:off x="20" y="10"/>
            <a:ext cx="12191981" cy="6857989"/>
          </a:xfrm>
          <a:prstGeom prst="rect">
            <a:avLst/>
          </a:prstGeom>
        </p:spPr>
      </p:pic>
      <p:sp>
        <p:nvSpPr>
          <p:cNvPr id="2" name="Title 1">
            <a:extLst>
              <a:ext uri="{FF2B5EF4-FFF2-40B4-BE49-F238E27FC236}">
                <a16:creationId xmlns:a16="http://schemas.microsoft.com/office/drawing/2014/main" id="{A708BDC8-4FC6-A540-98E7-295049D5A63D}"/>
              </a:ext>
            </a:extLst>
          </p:cNvPr>
          <p:cNvSpPr>
            <a:spLocks noGrp="1"/>
          </p:cNvSpPr>
          <p:nvPr>
            <p:ph type="title"/>
          </p:nvPr>
        </p:nvSpPr>
        <p:spPr>
          <a:xfrm>
            <a:off x="5846617" y="381935"/>
            <a:ext cx="5366040" cy="2344840"/>
          </a:xfrm>
        </p:spPr>
        <p:txBody>
          <a:bodyPr anchor="b">
            <a:normAutofit/>
          </a:bodyPr>
          <a:lstStyle/>
          <a:p>
            <a:r>
              <a:rPr lang="en-US" sz="8000">
                <a:solidFill>
                  <a:srgbClr val="FFFFFF"/>
                </a:solidFill>
              </a:rPr>
              <a:t>Data collection</a:t>
            </a:r>
          </a:p>
        </p:txBody>
      </p:sp>
      <p:sp>
        <p:nvSpPr>
          <p:cNvPr id="28"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79609" y="554152"/>
            <a:ext cx="171515" cy="171515"/>
          </a:xfrm>
          <a:custGeom>
            <a:avLst/>
            <a:gdLst>
              <a:gd name="connsiteX0" fmla="*/ 159874 w 171515"/>
              <a:gd name="connsiteY0" fmla="*/ 74116 h 171515"/>
              <a:gd name="connsiteX1" fmla="*/ 97399 w 171515"/>
              <a:gd name="connsiteY1" fmla="*/ 74116 h 171515"/>
              <a:gd name="connsiteX2" fmla="*/ 97399 w 171515"/>
              <a:gd name="connsiteY2" fmla="*/ 11641 h 171515"/>
              <a:gd name="connsiteX3" fmla="*/ 85758 w 171515"/>
              <a:gd name="connsiteY3" fmla="*/ 0 h 171515"/>
              <a:gd name="connsiteX4" fmla="*/ 74116 w 171515"/>
              <a:gd name="connsiteY4" fmla="*/ 11641 h 171515"/>
              <a:gd name="connsiteX5" fmla="*/ 74116 w 171515"/>
              <a:gd name="connsiteY5" fmla="*/ 74116 h 171515"/>
              <a:gd name="connsiteX6" fmla="*/ 11641 w 171515"/>
              <a:gd name="connsiteY6" fmla="*/ 74116 h 171515"/>
              <a:gd name="connsiteX7" fmla="*/ 0 w 171515"/>
              <a:gd name="connsiteY7" fmla="*/ 85758 h 171515"/>
              <a:gd name="connsiteX8" fmla="*/ 11641 w 171515"/>
              <a:gd name="connsiteY8" fmla="*/ 97399 h 171515"/>
              <a:gd name="connsiteX9" fmla="*/ 74116 w 171515"/>
              <a:gd name="connsiteY9" fmla="*/ 97399 h 171515"/>
              <a:gd name="connsiteX10" fmla="*/ 74116 w 171515"/>
              <a:gd name="connsiteY10" fmla="*/ 159874 h 171515"/>
              <a:gd name="connsiteX11" fmla="*/ 85758 w 171515"/>
              <a:gd name="connsiteY11" fmla="*/ 171515 h 171515"/>
              <a:gd name="connsiteX12" fmla="*/ 97399 w 171515"/>
              <a:gd name="connsiteY12" fmla="*/ 159874 h 171515"/>
              <a:gd name="connsiteX13" fmla="*/ 97399 w 171515"/>
              <a:gd name="connsiteY13" fmla="*/ 97399 h 171515"/>
              <a:gd name="connsiteX14" fmla="*/ 159874 w 171515"/>
              <a:gd name="connsiteY14" fmla="*/ 97399 h 171515"/>
              <a:gd name="connsiteX15" fmla="*/ 171515 w 171515"/>
              <a:gd name="connsiteY15" fmla="*/ 85758 h 171515"/>
              <a:gd name="connsiteX16" fmla="*/ 159874 w 171515"/>
              <a:gd name="connsiteY16" fmla="*/ 74116 h 1715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1515" h="171515">
                <a:moveTo>
                  <a:pt x="159874" y="74116"/>
                </a:moveTo>
                <a:lnTo>
                  <a:pt x="97399" y="74116"/>
                </a:lnTo>
                <a:lnTo>
                  <a:pt x="97399" y="11641"/>
                </a:lnTo>
                <a:cubicBezTo>
                  <a:pt x="97399" y="5212"/>
                  <a:pt x="92187" y="0"/>
                  <a:pt x="85758" y="0"/>
                </a:cubicBezTo>
                <a:cubicBezTo>
                  <a:pt x="79328" y="0"/>
                  <a:pt x="74116" y="5212"/>
                  <a:pt x="74116" y="11641"/>
                </a:cubicBezTo>
                <a:lnTo>
                  <a:pt x="74116" y="74116"/>
                </a:lnTo>
                <a:lnTo>
                  <a:pt x="11641" y="74116"/>
                </a:lnTo>
                <a:cubicBezTo>
                  <a:pt x="5212" y="74116"/>
                  <a:pt x="0" y="79328"/>
                  <a:pt x="0" y="85758"/>
                </a:cubicBezTo>
                <a:cubicBezTo>
                  <a:pt x="0" y="92187"/>
                  <a:pt x="5212" y="97399"/>
                  <a:pt x="11641" y="97399"/>
                </a:cubicBezTo>
                <a:lnTo>
                  <a:pt x="74116" y="97399"/>
                </a:lnTo>
                <a:lnTo>
                  <a:pt x="74116" y="159874"/>
                </a:lnTo>
                <a:cubicBezTo>
                  <a:pt x="74116" y="166303"/>
                  <a:pt x="79328" y="171515"/>
                  <a:pt x="85758" y="171515"/>
                </a:cubicBezTo>
                <a:cubicBezTo>
                  <a:pt x="92187" y="171515"/>
                  <a:pt x="97399" y="166303"/>
                  <a:pt x="97399" y="159874"/>
                </a:cubicBezTo>
                <a:lnTo>
                  <a:pt x="97399" y="97399"/>
                </a:lnTo>
                <a:lnTo>
                  <a:pt x="159874" y="97399"/>
                </a:lnTo>
                <a:cubicBezTo>
                  <a:pt x="166303" y="97399"/>
                  <a:pt x="171515" y="92187"/>
                  <a:pt x="171515" y="85758"/>
                </a:cubicBezTo>
                <a:cubicBezTo>
                  <a:pt x="171515" y="79328"/>
                  <a:pt x="166303" y="74116"/>
                  <a:pt x="159874" y="74116"/>
                </a:cubicBezTo>
                <a:close/>
              </a:path>
            </a:pathLst>
          </a:custGeom>
          <a:solidFill>
            <a:srgbClr val="FFFFFF"/>
          </a:solidFill>
          <a:ln w="77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0"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96116" y="837005"/>
            <a:ext cx="112426" cy="112426"/>
          </a:xfrm>
          <a:custGeom>
            <a:avLst/>
            <a:gdLst>
              <a:gd name="connsiteX0" fmla="*/ 112426 w 112426"/>
              <a:gd name="connsiteY0" fmla="*/ 56213 h 112426"/>
              <a:gd name="connsiteX1" fmla="*/ 56213 w 112426"/>
              <a:gd name="connsiteY1" fmla="*/ 112426 h 112426"/>
              <a:gd name="connsiteX2" fmla="*/ 0 w 112426"/>
              <a:gd name="connsiteY2" fmla="*/ 56213 h 112426"/>
              <a:gd name="connsiteX3" fmla="*/ 56213 w 112426"/>
              <a:gd name="connsiteY3" fmla="*/ 0 h 112426"/>
              <a:gd name="connsiteX4" fmla="*/ 112426 w 112426"/>
              <a:gd name="connsiteY4" fmla="*/ 56213 h 1124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26" h="112426">
                <a:moveTo>
                  <a:pt x="112426" y="56213"/>
                </a:moveTo>
                <a:cubicBezTo>
                  <a:pt x="112426" y="87259"/>
                  <a:pt x="87259" y="112426"/>
                  <a:pt x="56213" y="112426"/>
                </a:cubicBezTo>
                <a:cubicBezTo>
                  <a:pt x="25167" y="112426"/>
                  <a:pt x="0" y="87259"/>
                  <a:pt x="0" y="56213"/>
                </a:cubicBezTo>
                <a:cubicBezTo>
                  <a:pt x="0" y="25167"/>
                  <a:pt x="25167" y="0"/>
                  <a:pt x="56213" y="0"/>
                </a:cubicBezTo>
                <a:cubicBezTo>
                  <a:pt x="87259" y="0"/>
                  <a:pt x="112426" y="25167"/>
                  <a:pt x="112426" y="56213"/>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2"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12748" y="1472473"/>
            <a:ext cx="157545" cy="157545"/>
          </a:xfrm>
          <a:custGeom>
            <a:avLst/>
            <a:gdLst>
              <a:gd name="connsiteX0" fmla="*/ 78773 w 157545"/>
              <a:gd name="connsiteY0" fmla="*/ 23283 h 157545"/>
              <a:gd name="connsiteX1" fmla="*/ 134262 w 157545"/>
              <a:gd name="connsiteY1" fmla="*/ 78773 h 157545"/>
              <a:gd name="connsiteX2" fmla="*/ 78773 w 157545"/>
              <a:gd name="connsiteY2" fmla="*/ 134262 h 157545"/>
              <a:gd name="connsiteX3" fmla="*/ 23283 w 157545"/>
              <a:gd name="connsiteY3" fmla="*/ 78773 h 157545"/>
              <a:gd name="connsiteX4" fmla="*/ 78773 w 157545"/>
              <a:gd name="connsiteY4" fmla="*/ 23283 h 157545"/>
              <a:gd name="connsiteX5" fmla="*/ 78773 w 157545"/>
              <a:gd name="connsiteY5" fmla="*/ 0 h 157545"/>
              <a:gd name="connsiteX6" fmla="*/ 0 w 157545"/>
              <a:gd name="connsiteY6" fmla="*/ 78773 h 157545"/>
              <a:gd name="connsiteX7" fmla="*/ 78773 w 157545"/>
              <a:gd name="connsiteY7" fmla="*/ 157545 h 157545"/>
              <a:gd name="connsiteX8" fmla="*/ 157545 w 157545"/>
              <a:gd name="connsiteY8" fmla="*/ 78773 h 157545"/>
              <a:gd name="connsiteX9" fmla="*/ 78773 w 157545"/>
              <a:gd name="connsiteY9" fmla="*/ 0 h 157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545" h="157545">
                <a:moveTo>
                  <a:pt x="78773" y="23283"/>
                </a:moveTo>
                <a:cubicBezTo>
                  <a:pt x="109419" y="23283"/>
                  <a:pt x="134262" y="48126"/>
                  <a:pt x="134262" y="78773"/>
                </a:cubicBezTo>
                <a:cubicBezTo>
                  <a:pt x="134262" y="109419"/>
                  <a:pt x="109419" y="134262"/>
                  <a:pt x="78773" y="134262"/>
                </a:cubicBezTo>
                <a:cubicBezTo>
                  <a:pt x="48126" y="134262"/>
                  <a:pt x="23283" y="109419"/>
                  <a:pt x="23283" y="78773"/>
                </a:cubicBezTo>
                <a:cubicBezTo>
                  <a:pt x="23312" y="48139"/>
                  <a:pt x="48139" y="23312"/>
                  <a:pt x="78773" y="23283"/>
                </a:cubicBezTo>
                <a:moveTo>
                  <a:pt x="78773" y="0"/>
                </a:moveTo>
                <a:cubicBezTo>
                  <a:pt x="35268" y="0"/>
                  <a:pt x="0" y="35268"/>
                  <a:pt x="0" y="78773"/>
                </a:cubicBezTo>
                <a:cubicBezTo>
                  <a:pt x="0" y="122277"/>
                  <a:pt x="35268" y="157545"/>
                  <a:pt x="78773" y="157545"/>
                </a:cubicBezTo>
                <a:cubicBezTo>
                  <a:pt x="122277" y="157545"/>
                  <a:pt x="157545" y="122277"/>
                  <a:pt x="157545" y="78773"/>
                </a:cubicBezTo>
                <a:cubicBezTo>
                  <a:pt x="157545" y="35268"/>
                  <a:pt x="122277" y="0"/>
                  <a:pt x="78773" y="0"/>
                </a:cubicBezTo>
                <a:close/>
              </a:path>
            </a:pathLst>
          </a:custGeom>
          <a:solidFill>
            <a:srgbClr val="FFFFFF"/>
          </a:solidFill>
          <a:ln w="751"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5F2BE34-D5AB-3B4F-9B46-C06803188329}"/>
              </a:ext>
            </a:extLst>
          </p:cNvPr>
          <p:cNvSpPr>
            <a:spLocks noGrp="1"/>
          </p:cNvSpPr>
          <p:nvPr>
            <p:ph idx="1"/>
          </p:nvPr>
        </p:nvSpPr>
        <p:spPr>
          <a:xfrm>
            <a:off x="5846617" y="3175552"/>
            <a:ext cx="5366041" cy="2809114"/>
          </a:xfrm>
        </p:spPr>
        <p:txBody>
          <a:bodyPr anchor="t">
            <a:normAutofit/>
          </a:bodyPr>
          <a:lstStyle/>
          <a:p>
            <a:pPr marL="0" indent="0">
              <a:buNone/>
            </a:pPr>
            <a:r>
              <a:rPr lang="en-US" sz="2000" dirty="0">
                <a:solidFill>
                  <a:srgbClr val="FFFFFF"/>
                </a:solidFill>
              </a:rPr>
              <a:t>The California Energy Commission regularly updates its datasets for ZEV infrastructure and makes them publicly available on their website.</a:t>
            </a:r>
          </a:p>
        </p:txBody>
      </p:sp>
      <p:cxnSp>
        <p:nvCxnSpPr>
          <p:cNvPr id="34" name="Straight Connector 33">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568377" y="3610394"/>
            <a:ext cx="0" cy="3238728"/>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71018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889D5D69-307E-4862-950C-1A7CC8A22B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a:extLst>
              <a:ext uri="{FF2B5EF4-FFF2-40B4-BE49-F238E27FC236}">
                <a16:creationId xmlns:a16="http://schemas.microsoft.com/office/drawing/2014/main" id="{2100E061-779B-4006-BC39-114A057A71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Electronic circuit board">
            <a:extLst>
              <a:ext uri="{FF2B5EF4-FFF2-40B4-BE49-F238E27FC236}">
                <a16:creationId xmlns:a16="http://schemas.microsoft.com/office/drawing/2014/main" id="{D2FA1D71-32E9-470D-96BD-6E9C3F9B9125}"/>
              </a:ext>
            </a:extLst>
          </p:cNvPr>
          <p:cNvPicPr>
            <a:picLocks noChangeAspect="1"/>
          </p:cNvPicPr>
          <p:nvPr/>
        </p:nvPicPr>
        <p:blipFill rotWithShape="1">
          <a:blip r:embed="rId2">
            <a:duotone>
              <a:schemeClr val="accent1">
                <a:shade val="45000"/>
                <a:satMod val="135000"/>
              </a:schemeClr>
              <a:prstClr val="white"/>
            </a:duotone>
            <a:alphaModFix amt="35000"/>
          </a:blip>
          <a:srcRect t="15730"/>
          <a:stretch/>
        </p:blipFill>
        <p:spPr>
          <a:xfrm>
            <a:off x="20" y="10"/>
            <a:ext cx="12191981" cy="6857989"/>
          </a:xfrm>
          <a:prstGeom prst="rect">
            <a:avLst/>
          </a:prstGeom>
        </p:spPr>
      </p:pic>
      <p:sp>
        <p:nvSpPr>
          <p:cNvPr id="2" name="Title 1">
            <a:extLst>
              <a:ext uri="{FF2B5EF4-FFF2-40B4-BE49-F238E27FC236}">
                <a16:creationId xmlns:a16="http://schemas.microsoft.com/office/drawing/2014/main" id="{5EAF921B-B2AA-4A40-9771-89B7BA29D902}"/>
              </a:ext>
            </a:extLst>
          </p:cNvPr>
          <p:cNvSpPr>
            <a:spLocks noGrp="1"/>
          </p:cNvSpPr>
          <p:nvPr>
            <p:ph type="title"/>
          </p:nvPr>
        </p:nvSpPr>
        <p:spPr>
          <a:xfrm>
            <a:off x="838200" y="698643"/>
            <a:ext cx="5243394" cy="5189746"/>
          </a:xfrm>
        </p:spPr>
        <p:txBody>
          <a:bodyPr anchor="t">
            <a:normAutofit/>
          </a:bodyPr>
          <a:lstStyle/>
          <a:p>
            <a:r>
              <a:rPr lang="en-US" sz="8000">
                <a:solidFill>
                  <a:srgbClr val="FFFFFF"/>
                </a:solidFill>
              </a:rPr>
              <a:t>Data Cleaning &amp; Conversion</a:t>
            </a:r>
          </a:p>
        </p:txBody>
      </p:sp>
      <p:cxnSp>
        <p:nvCxnSpPr>
          <p:cNvPr id="37" name="Straight Connector 36">
            <a:extLst>
              <a:ext uri="{FF2B5EF4-FFF2-40B4-BE49-F238E27FC236}">
                <a16:creationId xmlns:a16="http://schemas.microsoft.com/office/drawing/2014/main" id="{C49DA8F6-BCC1-4447-B54C-57856834B9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23622" y="373056"/>
            <a:ext cx="0" cy="6476066"/>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39" name="Graphic 11">
            <a:extLst>
              <a:ext uri="{FF2B5EF4-FFF2-40B4-BE49-F238E27FC236}">
                <a16:creationId xmlns:a16="http://schemas.microsoft.com/office/drawing/2014/main" id="{6CB927A4-E432-4310-9CD5-E89FF50631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25948" y="74031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1" name="Graphic 10">
            <a:extLst>
              <a:ext uri="{FF2B5EF4-FFF2-40B4-BE49-F238E27FC236}">
                <a16:creationId xmlns:a16="http://schemas.microsoft.com/office/drawing/2014/main" id="{E3020543-B24B-4EC4-8FFC-8DD88EEA91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84728" y="969611"/>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3" name="Graphic 12">
            <a:extLst>
              <a:ext uri="{FF2B5EF4-FFF2-40B4-BE49-F238E27FC236}">
                <a16:creationId xmlns:a16="http://schemas.microsoft.com/office/drawing/2014/main" id="{1453BF6C-B012-48B7-B4E8-6D7AC7C27D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10408" y="1484755"/>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DE61D067-F987-814F-B979-78DDA31198D4}"/>
              </a:ext>
            </a:extLst>
          </p:cNvPr>
          <p:cNvSpPr>
            <a:spLocks noGrp="1"/>
          </p:cNvSpPr>
          <p:nvPr>
            <p:ph idx="1"/>
          </p:nvPr>
        </p:nvSpPr>
        <p:spPr>
          <a:xfrm>
            <a:off x="7229042" y="698643"/>
            <a:ext cx="4124758" cy="5301467"/>
          </a:xfrm>
        </p:spPr>
        <p:txBody>
          <a:bodyPr anchor="b">
            <a:normAutofit/>
          </a:bodyPr>
          <a:lstStyle/>
          <a:p>
            <a:pPr marL="0" indent="0">
              <a:buNone/>
            </a:pPr>
            <a:r>
              <a:rPr lang="en-US" sz="2000">
                <a:solidFill>
                  <a:srgbClr val="FFFFFF"/>
                </a:solidFill>
              </a:rPr>
              <a:t>Ensured the appropriate data points:</a:t>
            </a:r>
          </a:p>
          <a:p>
            <a:pPr>
              <a:buFontTx/>
              <a:buChar char="-"/>
            </a:pPr>
            <a:r>
              <a:rPr lang="en-US" sz="2000">
                <a:solidFill>
                  <a:srgbClr val="FFFFFF"/>
                </a:solidFill>
              </a:rPr>
              <a:t>Lat/Lng</a:t>
            </a:r>
          </a:p>
          <a:p>
            <a:pPr>
              <a:buFontTx/>
              <a:buChar char="-"/>
            </a:pPr>
            <a:r>
              <a:rPr lang="en-US" sz="2000">
                <a:solidFill>
                  <a:srgbClr val="FFFFFF"/>
                </a:solidFill>
              </a:rPr>
              <a:t>County</a:t>
            </a:r>
          </a:p>
          <a:p>
            <a:pPr>
              <a:buFontTx/>
              <a:buChar char="-"/>
            </a:pPr>
            <a:r>
              <a:rPr lang="en-US" sz="2000">
                <a:solidFill>
                  <a:srgbClr val="FFFFFF"/>
                </a:solidFill>
              </a:rPr>
              <a:t>Technology</a:t>
            </a:r>
          </a:p>
          <a:p>
            <a:pPr>
              <a:buFontTx/>
              <a:buChar char="-"/>
            </a:pPr>
            <a:r>
              <a:rPr lang="en-US" sz="2000">
                <a:solidFill>
                  <a:srgbClr val="FFFFFF"/>
                </a:solidFill>
              </a:rPr>
              <a:t>Retail Status</a:t>
            </a:r>
          </a:p>
          <a:p>
            <a:pPr>
              <a:buFontTx/>
              <a:buChar char="-"/>
            </a:pPr>
            <a:endParaRPr lang="en-US" sz="2000">
              <a:solidFill>
                <a:srgbClr val="FFFFFF"/>
              </a:solidFill>
            </a:endParaRPr>
          </a:p>
          <a:p>
            <a:pPr marL="0" indent="0">
              <a:buNone/>
            </a:pPr>
            <a:r>
              <a:rPr lang="en-US" sz="2000">
                <a:solidFill>
                  <a:srgbClr val="FFFFFF"/>
                </a:solidFill>
              </a:rPr>
              <a:t>Converted the data to a JSON dictionary </a:t>
            </a:r>
          </a:p>
          <a:p>
            <a:pPr marL="0" indent="0">
              <a:buNone/>
            </a:pPr>
            <a:endParaRPr lang="en-US" sz="2000">
              <a:solidFill>
                <a:srgbClr val="FFFFFF"/>
              </a:solidFill>
            </a:endParaRPr>
          </a:p>
          <a:p>
            <a:pPr marL="0" indent="0">
              <a:buNone/>
            </a:pPr>
            <a:endParaRPr lang="en-US" sz="2000">
              <a:solidFill>
                <a:srgbClr val="FFFFFF"/>
              </a:solidFill>
            </a:endParaRPr>
          </a:p>
        </p:txBody>
      </p:sp>
    </p:spTree>
    <p:extLst>
      <p:ext uri="{BB962C8B-B14F-4D97-AF65-F5344CB8AC3E}">
        <p14:creationId xmlns:p14="http://schemas.microsoft.com/office/powerpoint/2010/main" val="14990479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E7F94237-0536-4DB1-8C95-39E355CED9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Electronics protoboard">
            <a:extLst>
              <a:ext uri="{FF2B5EF4-FFF2-40B4-BE49-F238E27FC236}">
                <a16:creationId xmlns:a16="http://schemas.microsoft.com/office/drawing/2014/main" id="{81AA6FCA-F21F-40DD-B532-2B1849545761}"/>
              </a:ext>
            </a:extLst>
          </p:cNvPr>
          <p:cNvPicPr>
            <a:picLocks noChangeAspect="1"/>
          </p:cNvPicPr>
          <p:nvPr/>
        </p:nvPicPr>
        <p:blipFill rotWithShape="1">
          <a:blip r:embed="rId2">
            <a:duotone>
              <a:schemeClr val="accent1">
                <a:shade val="45000"/>
                <a:satMod val="135000"/>
              </a:schemeClr>
              <a:prstClr val="white"/>
            </a:duotone>
            <a:alphaModFix amt="35000"/>
          </a:blip>
          <a:srcRect t="15730"/>
          <a:stretch/>
        </p:blipFill>
        <p:spPr>
          <a:xfrm>
            <a:off x="20" y="10"/>
            <a:ext cx="12191981" cy="6857989"/>
          </a:xfrm>
          <a:prstGeom prst="rect">
            <a:avLst/>
          </a:prstGeom>
        </p:spPr>
      </p:pic>
      <p:sp>
        <p:nvSpPr>
          <p:cNvPr id="2" name="Title 1">
            <a:extLst>
              <a:ext uri="{FF2B5EF4-FFF2-40B4-BE49-F238E27FC236}">
                <a16:creationId xmlns:a16="http://schemas.microsoft.com/office/drawing/2014/main" id="{0EE0D7FC-4CA6-784E-8D38-72C0030446EC}"/>
              </a:ext>
            </a:extLst>
          </p:cNvPr>
          <p:cNvSpPr>
            <a:spLocks noGrp="1"/>
          </p:cNvSpPr>
          <p:nvPr>
            <p:ph type="title"/>
          </p:nvPr>
        </p:nvSpPr>
        <p:spPr>
          <a:xfrm>
            <a:off x="3880430" y="583345"/>
            <a:ext cx="7160357" cy="4164820"/>
          </a:xfrm>
        </p:spPr>
        <p:txBody>
          <a:bodyPr vert="horz" lIns="91440" tIns="45720" rIns="91440" bIns="45720" rtlCol="0" anchor="t">
            <a:normAutofit/>
          </a:bodyPr>
          <a:lstStyle/>
          <a:p>
            <a:pPr algn="r"/>
            <a:r>
              <a:rPr lang="en-US" sz="8000">
                <a:solidFill>
                  <a:srgbClr val="FFFFFF"/>
                </a:solidFill>
              </a:rPr>
              <a:t>Battery Charging Stations</a:t>
            </a:r>
          </a:p>
        </p:txBody>
      </p:sp>
      <p:sp>
        <p:nvSpPr>
          <p:cNvPr id="29"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4359" y="58334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1"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33139" y="8126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3"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8819" y="1037066"/>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35" name="Straight Connector 34">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6114"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37"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6425" y="5636680"/>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9"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45175" y="609675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4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54288" y="6238029"/>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37619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647330B4-3462-4C6F-829B-B6D179FD2F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a:extLst>
              <a:ext uri="{FF2B5EF4-FFF2-40B4-BE49-F238E27FC236}">
                <a16:creationId xmlns:a16="http://schemas.microsoft.com/office/drawing/2014/main" id="{D472C551-D440-40DF-9260-BDB9AC4096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18" name="Picture 4" descr="Oil refinery against blue sky">
            <a:extLst>
              <a:ext uri="{FF2B5EF4-FFF2-40B4-BE49-F238E27FC236}">
                <a16:creationId xmlns:a16="http://schemas.microsoft.com/office/drawing/2014/main" id="{C3C503F3-AD7E-49C2-A2F0-C0A1391605BD}"/>
              </a:ext>
            </a:extLst>
          </p:cNvPr>
          <p:cNvPicPr>
            <a:picLocks noChangeAspect="1"/>
          </p:cNvPicPr>
          <p:nvPr/>
        </p:nvPicPr>
        <p:blipFill rotWithShape="1">
          <a:blip r:embed="rId2">
            <a:duotone>
              <a:schemeClr val="accent1">
                <a:shade val="45000"/>
                <a:satMod val="135000"/>
              </a:schemeClr>
              <a:prstClr val="white"/>
            </a:duotone>
            <a:alphaModFix amt="35000"/>
          </a:blip>
          <a:srcRect/>
          <a:stretch/>
        </p:blipFill>
        <p:spPr>
          <a:xfrm>
            <a:off x="-8859" y="0"/>
            <a:ext cx="12191981" cy="6857989"/>
          </a:xfrm>
          <a:prstGeom prst="rect">
            <a:avLst/>
          </a:prstGeom>
        </p:spPr>
      </p:pic>
      <p:sp>
        <p:nvSpPr>
          <p:cNvPr id="2" name="Title 1">
            <a:extLst>
              <a:ext uri="{FF2B5EF4-FFF2-40B4-BE49-F238E27FC236}">
                <a16:creationId xmlns:a16="http://schemas.microsoft.com/office/drawing/2014/main" id="{3789F9BC-AB1B-0E45-9816-20724773C855}"/>
              </a:ext>
            </a:extLst>
          </p:cNvPr>
          <p:cNvSpPr>
            <a:spLocks noGrp="1"/>
          </p:cNvSpPr>
          <p:nvPr>
            <p:ph type="title"/>
          </p:nvPr>
        </p:nvSpPr>
        <p:spPr>
          <a:xfrm>
            <a:off x="272979" y="-928828"/>
            <a:ext cx="6347918" cy="3670098"/>
          </a:xfrm>
        </p:spPr>
        <p:txBody>
          <a:bodyPr vert="horz" lIns="91440" tIns="45720" rIns="91440" bIns="45720" rtlCol="0" anchor="b">
            <a:normAutofit/>
          </a:bodyPr>
          <a:lstStyle/>
          <a:p>
            <a:r>
              <a:rPr lang="en-US" sz="5600" dirty="0">
                <a:solidFill>
                  <a:srgbClr val="FFFFFF"/>
                </a:solidFill>
              </a:rPr>
              <a:t>Hydrogen Fueling Stations</a:t>
            </a:r>
          </a:p>
        </p:txBody>
      </p:sp>
      <p:cxnSp>
        <p:nvCxnSpPr>
          <p:cNvPr id="28" name="Straight Connector 27">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8453437"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30"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340" y="122578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2"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34855" y="1685867"/>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4"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87962" y="2175690"/>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485184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DE2E8FE-B87B-430D-9722-167B5E2C25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a:extLst>
              <a:ext uri="{FF2B5EF4-FFF2-40B4-BE49-F238E27FC236}">
                <a16:creationId xmlns:a16="http://schemas.microsoft.com/office/drawing/2014/main" id="{5E7AA7E8-8006-4E1F-A566-FCF37EE6F3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Front steps and columns of a majestic city building">
            <a:extLst>
              <a:ext uri="{FF2B5EF4-FFF2-40B4-BE49-F238E27FC236}">
                <a16:creationId xmlns:a16="http://schemas.microsoft.com/office/drawing/2014/main" id="{55FF09F0-E8AE-4899-B0A8-148548EA2CB3}"/>
              </a:ext>
            </a:extLst>
          </p:cNvPr>
          <p:cNvPicPr>
            <a:picLocks noChangeAspect="1"/>
          </p:cNvPicPr>
          <p:nvPr/>
        </p:nvPicPr>
        <p:blipFill rotWithShape="1">
          <a:blip r:embed="rId2">
            <a:duotone>
              <a:schemeClr val="accent1">
                <a:shade val="45000"/>
                <a:satMod val="135000"/>
              </a:schemeClr>
              <a:prstClr val="white"/>
            </a:duotone>
            <a:alphaModFix amt="35000"/>
          </a:blip>
          <a:srcRect b="15730"/>
          <a:stretch/>
        </p:blipFill>
        <p:spPr>
          <a:xfrm>
            <a:off x="20" y="10"/>
            <a:ext cx="12191981" cy="6857989"/>
          </a:xfrm>
          <a:prstGeom prst="rect">
            <a:avLst/>
          </a:prstGeom>
        </p:spPr>
      </p:pic>
      <p:sp>
        <p:nvSpPr>
          <p:cNvPr id="2" name="Title 1">
            <a:extLst>
              <a:ext uri="{FF2B5EF4-FFF2-40B4-BE49-F238E27FC236}">
                <a16:creationId xmlns:a16="http://schemas.microsoft.com/office/drawing/2014/main" id="{7B043D92-71E8-314A-AA6B-4ACA46E3F751}"/>
              </a:ext>
            </a:extLst>
          </p:cNvPr>
          <p:cNvSpPr>
            <a:spLocks noGrp="1"/>
          </p:cNvSpPr>
          <p:nvPr>
            <p:ph type="title"/>
          </p:nvPr>
        </p:nvSpPr>
        <p:spPr>
          <a:xfrm>
            <a:off x="242910" y="1598246"/>
            <a:ext cx="4626709" cy="5122985"/>
          </a:xfrm>
        </p:spPr>
        <p:txBody>
          <a:bodyPr vert="horz" lIns="91440" tIns="45720" rIns="91440" bIns="45720" rtlCol="0" anchor="t">
            <a:normAutofit/>
          </a:bodyPr>
          <a:lstStyle/>
          <a:p>
            <a:pPr algn="r"/>
            <a:r>
              <a:rPr lang="en-US" sz="8000">
                <a:solidFill>
                  <a:srgbClr val="FFFFFF"/>
                </a:solidFill>
              </a:rPr>
              <a:t>Stacked Bar Chart</a:t>
            </a:r>
            <a:endParaRPr lang="en-US" sz="8000" dirty="0">
              <a:solidFill>
                <a:srgbClr val="FFFFFF"/>
              </a:solidFill>
            </a:endParaRPr>
          </a:p>
        </p:txBody>
      </p:sp>
      <p:cxnSp>
        <p:nvCxnSpPr>
          <p:cNvPr id="13" name="Straight Connector 12">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47322" y="1589368"/>
            <a:ext cx="0" cy="5259754"/>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33785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7F94237-0536-4DB1-8C95-39E355CED9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a:extLst>
              <a:ext uri="{FF2B5EF4-FFF2-40B4-BE49-F238E27FC236}">
                <a16:creationId xmlns:a16="http://schemas.microsoft.com/office/drawing/2014/main" id="{1A3C89F8-0D2F-47FF-B903-151248265F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81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Colourful pencils in a row to form a graph">
            <a:extLst>
              <a:ext uri="{FF2B5EF4-FFF2-40B4-BE49-F238E27FC236}">
                <a16:creationId xmlns:a16="http://schemas.microsoft.com/office/drawing/2014/main" id="{0D9EECDE-1630-4CED-900F-98DC5EE07BFE}"/>
              </a:ext>
            </a:extLst>
          </p:cNvPr>
          <p:cNvPicPr>
            <a:picLocks noChangeAspect="1"/>
          </p:cNvPicPr>
          <p:nvPr/>
        </p:nvPicPr>
        <p:blipFill rotWithShape="1">
          <a:blip r:embed="rId2">
            <a:duotone>
              <a:schemeClr val="accent1">
                <a:shade val="45000"/>
                <a:satMod val="135000"/>
              </a:schemeClr>
              <a:prstClr val="white"/>
            </a:duotone>
            <a:alphaModFix amt="35000"/>
          </a:blip>
          <a:srcRect t="18182"/>
          <a:stretch/>
        </p:blipFill>
        <p:spPr>
          <a:xfrm>
            <a:off x="19" y="217725"/>
            <a:ext cx="12191981" cy="6857989"/>
          </a:xfrm>
          <a:prstGeom prst="rect">
            <a:avLst/>
          </a:prstGeom>
        </p:spPr>
      </p:pic>
      <p:sp>
        <p:nvSpPr>
          <p:cNvPr id="2" name="Title 1">
            <a:extLst>
              <a:ext uri="{FF2B5EF4-FFF2-40B4-BE49-F238E27FC236}">
                <a16:creationId xmlns:a16="http://schemas.microsoft.com/office/drawing/2014/main" id="{E6CABACD-7477-0D43-A7D0-D16A8E28F295}"/>
              </a:ext>
            </a:extLst>
          </p:cNvPr>
          <p:cNvSpPr>
            <a:spLocks noGrp="1"/>
          </p:cNvSpPr>
          <p:nvPr>
            <p:ph type="title"/>
          </p:nvPr>
        </p:nvSpPr>
        <p:spPr>
          <a:xfrm>
            <a:off x="3880430" y="583345"/>
            <a:ext cx="7160357" cy="4164820"/>
          </a:xfrm>
        </p:spPr>
        <p:txBody>
          <a:bodyPr vert="horz" lIns="91440" tIns="45720" rIns="91440" bIns="45720" rtlCol="0" anchor="t">
            <a:normAutofit/>
          </a:bodyPr>
          <a:lstStyle/>
          <a:p>
            <a:pPr algn="r"/>
            <a:r>
              <a:rPr lang="en-US" sz="8000" dirty="0">
                <a:solidFill>
                  <a:srgbClr val="FFFFFF"/>
                </a:solidFill>
              </a:rPr>
              <a:t>Radial Bar Chart</a:t>
            </a:r>
            <a:br>
              <a:rPr lang="en-US" sz="8000" dirty="0">
                <a:solidFill>
                  <a:srgbClr val="FFFFFF"/>
                </a:solidFill>
              </a:rPr>
            </a:br>
            <a:r>
              <a:rPr lang="en-US" sz="8000" dirty="0" err="1">
                <a:solidFill>
                  <a:srgbClr val="FFFFFF"/>
                </a:solidFill>
              </a:rPr>
              <a:t>ApexCharts</a:t>
            </a:r>
            <a:endParaRPr lang="en-US" sz="8000" dirty="0">
              <a:solidFill>
                <a:srgbClr val="FFFFFF"/>
              </a:solidFill>
            </a:endParaRPr>
          </a:p>
        </p:txBody>
      </p:sp>
      <p:sp>
        <p:nvSpPr>
          <p:cNvPr id="13" name="Graphic 13">
            <a:extLst>
              <a:ext uri="{FF2B5EF4-FFF2-40B4-BE49-F238E27FC236}">
                <a16:creationId xmlns:a16="http://schemas.microsoft.com/office/drawing/2014/main" id="{C5CB530E-515E-412C-9DF1-5F8FFBD6F3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4359" y="583345"/>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rgbClr val="FFFFFF"/>
          </a:solidFill>
          <a:ln w="603"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5" name="Graphic 12">
            <a:extLst>
              <a:ext uri="{FF2B5EF4-FFF2-40B4-BE49-F238E27FC236}">
                <a16:creationId xmlns:a16="http://schemas.microsoft.com/office/drawing/2014/main" id="{712D4376-A578-4FF1-94FC-245E7A6A48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33139" y="8126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rgbClr val="FFFFFF"/>
          </a:solidFill>
          <a:ln w="422"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Graphic 15">
            <a:extLst>
              <a:ext uri="{FF2B5EF4-FFF2-40B4-BE49-F238E27FC236}">
                <a16:creationId xmlns:a16="http://schemas.microsoft.com/office/drawing/2014/main" id="{AEA7509D-F04F-40CB-A0B3-EEF16499C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58819" y="1037066"/>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rgbClr val="FFFFFF"/>
          </a:solidFill>
          <a:ln w="610"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cxnSp>
        <p:nvCxnSpPr>
          <p:cNvPr id="19" name="Straight Connector 18">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6114" y="3503032"/>
            <a:ext cx="0" cy="334609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29"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6425" y="5636680"/>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0"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245175" y="6096759"/>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1"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554288" y="6238029"/>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027606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647330B4-3462-4C6F-829B-B6D179FD2F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a:extLst>
              <a:ext uri="{FF2B5EF4-FFF2-40B4-BE49-F238E27FC236}">
                <a16:creationId xmlns:a16="http://schemas.microsoft.com/office/drawing/2014/main" id="{D472C551-D440-40DF-9260-BDB9AC4096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flip="none" rotWithShape="1">
            <a:gsLst>
              <a:gs pos="0">
                <a:schemeClr val="accent1"/>
              </a:gs>
              <a:gs pos="100000">
                <a:schemeClr val="accent2"/>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pic>
        <p:nvPicPr>
          <p:cNvPr id="5" name="Picture 4" descr="Pins in a map">
            <a:extLst>
              <a:ext uri="{FF2B5EF4-FFF2-40B4-BE49-F238E27FC236}">
                <a16:creationId xmlns:a16="http://schemas.microsoft.com/office/drawing/2014/main" id="{37B76C61-BF41-4809-A3EB-35B1D384DC15}"/>
              </a:ext>
            </a:extLst>
          </p:cNvPr>
          <p:cNvPicPr>
            <a:picLocks noChangeAspect="1"/>
          </p:cNvPicPr>
          <p:nvPr/>
        </p:nvPicPr>
        <p:blipFill rotWithShape="1">
          <a:blip r:embed="rId2">
            <a:duotone>
              <a:schemeClr val="accent1">
                <a:shade val="45000"/>
                <a:satMod val="135000"/>
              </a:schemeClr>
              <a:prstClr val="white"/>
            </a:duotone>
            <a:alphaModFix amt="35000"/>
          </a:blip>
          <a:srcRect t="9699" b="6032"/>
          <a:stretch/>
        </p:blipFill>
        <p:spPr>
          <a:xfrm>
            <a:off x="20" y="10"/>
            <a:ext cx="12191981" cy="6857989"/>
          </a:xfrm>
          <a:prstGeom prst="rect">
            <a:avLst/>
          </a:prstGeom>
        </p:spPr>
      </p:pic>
      <p:sp>
        <p:nvSpPr>
          <p:cNvPr id="2" name="Title 1">
            <a:extLst>
              <a:ext uri="{FF2B5EF4-FFF2-40B4-BE49-F238E27FC236}">
                <a16:creationId xmlns:a16="http://schemas.microsoft.com/office/drawing/2014/main" id="{684D0CC3-701D-3541-A608-EA7F90B79D58}"/>
              </a:ext>
            </a:extLst>
          </p:cNvPr>
          <p:cNvSpPr>
            <a:spLocks noGrp="1"/>
          </p:cNvSpPr>
          <p:nvPr>
            <p:ph type="title"/>
          </p:nvPr>
        </p:nvSpPr>
        <p:spPr>
          <a:xfrm>
            <a:off x="994873" y="2271449"/>
            <a:ext cx="6347918" cy="3670098"/>
          </a:xfrm>
        </p:spPr>
        <p:txBody>
          <a:bodyPr vert="horz" lIns="91440" tIns="45720" rIns="91440" bIns="45720" rtlCol="0" anchor="b">
            <a:normAutofit/>
          </a:bodyPr>
          <a:lstStyle/>
          <a:p>
            <a:r>
              <a:rPr lang="en-US" sz="5600">
                <a:solidFill>
                  <a:srgbClr val="FFFFFF"/>
                </a:solidFill>
              </a:rPr>
              <a:t>Location Map</a:t>
            </a:r>
          </a:p>
        </p:txBody>
      </p:sp>
      <p:cxnSp>
        <p:nvCxnSpPr>
          <p:cNvPr id="13" name="Straight Connector 12">
            <a:extLst>
              <a:ext uri="{FF2B5EF4-FFF2-40B4-BE49-F238E27FC236}">
                <a16:creationId xmlns:a16="http://schemas.microsoft.com/office/drawing/2014/main" id="{56020367-4FD5-4596-8E10-C5F095CD8D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878" y="806470"/>
            <a:ext cx="8453437" cy="0"/>
          </a:xfrm>
          <a:prstGeom prst="line">
            <a:avLst/>
          </a:prstGeom>
          <a:ln w="25400" cap="sq">
            <a:solidFill>
              <a:srgbClr val="FFFFFF"/>
            </a:solidFill>
            <a:bevel/>
          </a:ln>
        </p:spPr>
        <p:style>
          <a:lnRef idx="1">
            <a:schemeClr val="accent1"/>
          </a:lnRef>
          <a:fillRef idx="0">
            <a:schemeClr val="accent1"/>
          </a:fillRef>
          <a:effectRef idx="0">
            <a:schemeClr val="accent1"/>
          </a:effectRef>
          <a:fontRef idx="minor">
            <a:schemeClr val="tx1"/>
          </a:fontRef>
        </p:style>
      </p:cxnSp>
      <p:sp>
        <p:nvSpPr>
          <p:cNvPr id="15" name="Graphic 22">
            <a:extLst>
              <a:ext uri="{FF2B5EF4-FFF2-40B4-BE49-F238E27FC236}">
                <a16:creationId xmlns:a16="http://schemas.microsoft.com/office/drawing/2014/main" id="{508BEF50-7B1E-49A4-BC19-5F4F1D755E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340" y="122578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rgbClr val="FFFFFF"/>
          </a:solidFill>
          <a:ln w="64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7" name="Graphic 23">
            <a:extLst>
              <a:ext uri="{FF2B5EF4-FFF2-40B4-BE49-F238E27FC236}">
                <a16:creationId xmlns:a16="http://schemas.microsoft.com/office/drawing/2014/main" id="{3FBAD350-5664-4811-A208-657FB882D3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34855" y="1685867"/>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rgbClr val="FFFFFF"/>
          </a:solidFill>
          <a:ln w="516"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19" name="Graphic 21">
            <a:extLst>
              <a:ext uri="{FF2B5EF4-FFF2-40B4-BE49-F238E27FC236}">
                <a16:creationId xmlns:a16="http://schemas.microsoft.com/office/drawing/2014/main" id="{C39ADB8F-D187-49D7-BDCF-C1B6DC7270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87962" y="2175690"/>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rgbClr val="FFFFFF"/>
          </a:solidFill>
          <a:ln w="469"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7856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116</TotalTime>
  <Words>244</Words>
  <Application>Microsoft Macintosh PowerPoint</Application>
  <PresentationFormat>Widescreen</PresentationFormat>
  <Paragraphs>28</Paragraphs>
  <Slides>11</Slides>
  <Notes>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Electric Vehicle Infrastructure Locator</vt:lpstr>
      <vt:lpstr>Purpose – to create an easy to use locator for those who have a ZEV or are considering purchasing a ZEV</vt:lpstr>
      <vt:lpstr>Data collection</vt:lpstr>
      <vt:lpstr>Data Cleaning &amp; Conversion</vt:lpstr>
      <vt:lpstr>Battery Charging Stations</vt:lpstr>
      <vt:lpstr>Hydrogen Fueling Stations</vt:lpstr>
      <vt:lpstr>Stacked Bar Chart</vt:lpstr>
      <vt:lpstr>Radial Bar Chart ApexCharts</vt:lpstr>
      <vt:lpstr>Location Map</vt:lpstr>
      <vt:lpstr>ANY QUESTIONS?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Electric Vehicle Infrastructure Locator</dc:title>
  <dc:creator>Lori Pepper</dc:creator>
  <cp:lastModifiedBy>Lori Pepper</cp:lastModifiedBy>
  <cp:revision>13</cp:revision>
  <dcterms:created xsi:type="dcterms:W3CDTF">2021-10-19T05:00:54Z</dcterms:created>
  <dcterms:modified xsi:type="dcterms:W3CDTF">2021-10-21T03:34:58Z</dcterms:modified>
</cp:coreProperties>
</file>

<file path=docProps/thumbnail.jpeg>
</file>